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93DD2A-9EE0-48FF-8278-5DA1DCA59B7D}" v="7" dt="2023-07-05T08:39:02.239"/>
    <p1510:client id="{979FA45D-F365-4EED-8E5B-910CE9338254}" v="784" dt="2023-07-05T08:32:08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6C71DCA-E3DA-4F38-A66A-D6DB45F0C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C53BD0-D319-41A6-B459-C68B317BD6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B6AC-BE30-4A1E-B1C2-11C0D3586F34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E3A32A-00CD-463B-9515-9F088BA6E2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EAC487-B3FF-486A-8793-9041C4C172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7ED90-78F1-43EB-ADB3-A6697A0B12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277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E260D-A2CB-4A60-B964-B0EAAC469890}" type="datetimeFigureOut">
              <a:rPr lang="es-ES" noProof="0" smtClean="0"/>
              <a:t>05/07/2023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47650-F839-47EB-BD66-81FAD4E8681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72456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47650-F839-47EB-BD66-81FAD4E8681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44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6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9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4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7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2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1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2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7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3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9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im00n/3614919930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cocinitadejuguete.blogspot.com/2012/08/salmorejo-cordobes.html" TargetMode="External"/><Relationship Id="rId5" Type="http://schemas.openxmlformats.org/officeDocument/2006/relationships/image" Target="../media/image9.jpeg"/><Relationship Id="rId10" Type="http://schemas.openxmlformats.org/officeDocument/2006/relationships/hyperlink" Target="http://pirineos-olimpicos.blogspot.com/2011/10/sierra-nevada-2017.html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virysentirelpatrimonioemiliocarmona.blogspot.com/2020/11/dia-internacional-del-flamenco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B0FCFA-8A2E-4F10-87BD-34565BD7C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DA72A5-2775-4FE6-9A97-1C8DEE0E0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66E53-3C41-4F5A-A432-755BFE5D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438400" cy="2438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7F75BB-A3CB-4161-B316-A2A9C88F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29000" y="775412"/>
            <a:ext cx="7391400" cy="2593263"/>
          </a:xfrm>
        </p:spPr>
        <p:txBody>
          <a:bodyPr rtlCol="0" anchor="b">
            <a:normAutofit/>
          </a:bodyPr>
          <a:lstStyle/>
          <a:p>
            <a:pPr algn="l"/>
            <a:r>
              <a:rPr lang="es-ES" dirty="0">
                <a:solidFill>
                  <a:schemeClr val="tx2"/>
                </a:solidFill>
              </a:rPr>
              <a:t>PATRIMONIO CULTURAL DE ANDALUCIA</a:t>
            </a:r>
            <a:br>
              <a:rPr lang="es-ES" sz="5200" dirty="0">
                <a:solidFill>
                  <a:schemeClr val="tx2"/>
                </a:solidFill>
              </a:rPr>
            </a:br>
            <a:endParaRPr lang="es-ES" sz="5200" dirty="0">
              <a:solidFill>
                <a:schemeClr val="tx2"/>
              </a:solidFill>
            </a:endParaRPr>
          </a:p>
        </p:txBody>
      </p:sp>
      <p:pic>
        <p:nvPicPr>
          <p:cNvPr id="4" name="Imagen 4" descr="Logotipo&#10;&#10;Descripción generada automáticamente">
            <a:extLst>
              <a:ext uri="{FF2B5EF4-FFF2-40B4-BE49-F238E27FC236}">
                <a16:creationId xmlns:a16="http://schemas.microsoft.com/office/drawing/2014/main" id="{A115E453-30B3-8DC3-8BE6-CFEBF2CE5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352" y="417283"/>
            <a:ext cx="1143000" cy="1257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BB6DD0-C19C-BA56-2D78-A508C4995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869" y="2746373"/>
            <a:ext cx="6994911" cy="39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B6E32-E051-39DC-9A5D-DB2F99B2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¿QUÉ ES EL PATRIMONIO CULTURAL DE ANDALUCIA?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4B8948-3A31-AF31-BA23-6E690079F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s-ES" dirty="0"/>
              <a:t>El Patrimonio es el conjunto de bienes y elementos materiales, inmateriales y naturales que nos ayudan a entender nuestra cultura y a mantener la cohesión social. Es algo vivo, que ha ido fraguándose con el paso del tiempo pero que seguimos construyendo día a día y que hace posible la permanencia de una diversidad cultural que nos enriquece. El Patrimonio nos muestra la pervivencia del pasado, nos otorga identidad y una herencia cultural compartida, nos muestra unos valores que han ido permaneciendo en la memoria y en el tiempo y establece vínculos entre personas y comunidades.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266552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91DDC8-2362-F977-3BD0-C49884CC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s-ES" dirty="0"/>
              <a:t>NUESTRO PATRIMONIO CULTURAL</a:t>
            </a:r>
          </a:p>
        </p:txBody>
      </p:sp>
      <p:pic>
        <p:nvPicPr>
          <p:cNvPr id="4" name="Imagen 4" descr="Free stock photo of alhambra, andalucia, architecture">
            <a:extLst>
              <a:ext uri="{FF2B5EF4-FFF2-40B4-BE49-F238E27FC236}">
                <a16:creationId xmlns:a16="http://schemas.microsoft.com/office/drawing/2014/main" id="{2B1DD961-1DEA-0E6F-B631-12DC13C35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8705" y="128570"/>
            <a:ext cx="2303699" cy="1701140"/>
          </a:xfrm>
        </p:spPr>
      </p:pic>
      <p:pic>
        <p:nvPicPr>
          <p:cNvPr id="11" name="Imagen 11" descr="Flamenco Dancer Free Stock Photo - Public Domain Pictures">
            <a:extLst>
              <a:ext uri="{FF2B5EF4-FFF2-40B4-BE49-F238E27FC236}">
                <a16:creationId xmlns:a16="http://schemas.microsoft.com/office/drawing/2014/main" id="{0E113771-CCC8-C075-E0F1-ED4BBA746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619" y="2329131"/>
            <a:ext cx="1262935" cy="1060542"/>
          </a:xfrm>
          <a:prstGeom prst="rect">
            <a:avLst/>
          </a:prstGeom>
        </p:spPr>
      </p:pic>
      <p:pic>
        <p:nvPicPr>
          <p:cNvPr id="12" name="Imagen 12" descr="Un plato hondo con comida&#10;&#10;Descripción generada automáticamente">
            <a:extLst>
              <a:ext uri="{FF2B5EF4-FFF2-40B4-BE49-F238E27FC236}">
                <a16:creationId xmlns:a16="http://schemas.microsoft.com/office/drawing/2014/main" id="{0D1F0168-050A-8EC6-A2E4-7158DF2B9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82151" y="4085338"/>
            <a:ext cx="1852208" cy="1389155"/>
          </a:xfrm>
          <a:prstGeom prst="rect">
            <a:avLst/>
          </a:prstGeom>
        </p:spPr>
      </p:pic>
      <p:pic>
        <p:nvPicPr>
          <p:cNvPr id="15" name="Imagen 15">
            <a:extLst>
              <a:ext uri="{FF2B5EF4-FFF2-40B4-BE49-F238E27FC236}">
                <a16:creationId xmlns:a16="http://schemas.microsoft.com/office/drawing/2014/main" id="{A764A260-5944-46AE-D987-B72454D794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771748" y="3961898"/>
            <a:ext cx="2125746" cy="143180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1241EC7-647A-A3BA-30CD-7B94C9CA5861}"/>
              </a:ext>
            </a:extLst>
          </p:cNvPr>
          <p:cNvSpPr txBox="1"/>
          <p:nvPr/>
        </p:nvSpPr>
        <p:spPr>
          <a:xfrm>
            <a:off x="6242539" y="1944077"/>
            <a:ext cx="1592382" cy="380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/>
              <a:t>ARTISTICO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261080-6F47-9FFC-DFEA-00A99E68EB66}"/>
              </a:ext>
            </a:extLst>
          </p:cNvPr>
          <p:cNvSpPr txBox="1"/>
          <p:nvPr/>
        </p:nvSpPr>
        <p:spPr>
          <a:xfrm>
            <a:off x="10589846" y="1602153"/>
            <a:ext cx="1387230" cy="3712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/>
              <a:t>NATURAL</a:t>
            </a:r>
          </a:p>
        </p:txBody>
      </p:sp>
      <p:pic>
        <p:nvPicPr>
          <p:cNvPr id="21" name="Imagen 22" descr="Una montaña con nieve&#10;&#10;Descripción generada automáticamente">
            <a:extLst>
              <a:ext uri="{FF2B5EF4-FFF2-40B4-BE49-F238E27FC236}">
                <a16:creationId xmlns:a16="http://schemas.microsoft.com/office/drawing/2014/main" id="{4149439D-FFD4-3A49-B254-F5712721B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589476" y="289333"/>
            <a:ext cx="2391508" cy="1590102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A42528F1-B3A5-4E94-D89F-EE57E88A577D}"/>
              </a:ext>
            </a:extLst>
          </p:cNvPr>
          <p:cNvSpPr txBox="1"/>
          <p:nvPr/>
        </p:nvSpPr>
        <p:spPr>
          <a:xfrm>
            <a:off x="10169769" y="2198077"/>
            <a:ext cx="16021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/>
              <a:t>NATURAL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40CEB8D-21C8-15D2-BD1D-7829F2993A5C}"/>
              </a:ext>
            </a:extLst>
          </p:cNvPr>
          <p:cNvSpPr txBox="1"/>
          <p:nvPr/>
        </p:nvSpPr>
        <p:spPr>
          <a:xfrm>
            <a:off x="8186615" y="3624383"/>
            <a:ext cx="13383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600" dirty="0"/>
              <a:t>FOLCLORE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E94AACF-0277-524B-961F-54F17881897C}"/>
              </a:ext>
            </a:extLst>
          </p:cNvPr>
          <p:cNvSpPr txBox="1"/>
          <p:nvPr/>
        </p:nvSpPr>
        <p:spPr>
          <a:xfrm>
            <a:off x="6389077" y="5842000"/>
            <a:ext cx="174673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600" dirty="0"/>
              <a:t>GASTRONOMÍA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7F927D7-A924-7171-14C7-0A2230193DA4}"/>
              </a:ext>
            </a:extLst>
          </p:cNvPr>
          <p:cNvSpPr txBox="1"/>
          <p:nvPr/>
        </p:nvSpPr>
        <p:spPr>
          <a:xfrm>
            <a:off x="9984153" y="5890846"/>
            <a:ext cx="1905000" cy="3712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/>
              <a:t>TRADICIONES</a:t>
            </a:r>
          </a:p>
        </p:txBody>
      </p:sp>
    </p:spTree>
    <p:extLst>
      <p:ext uri="{BB962C8B-B14F-4D97-AF65-F5344CB8AC3E}">
        <p14:creationId xmlns:p14="http://schemas.microsoft.com/office/powerpoint/2010/main" val="268521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82B3A4-8FD8-FC25-7C64-633425C0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559813"/>
            <a:ext cx="6172199" cy="1664573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tx2"/>
                </a:solidFill>
              </a:rPr>
              <a:t>¿QUÉ VAMOS A ESTUDIAR?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C3B756-88D3-4576-A217-6995584AB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524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BF5392-ED6D-419D-A1F8-29650B91D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5244" cy="6858000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66CF2-4F04-883F-A316-0512CCDCF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917" y="2384474"/>
            <a:ext cx="6171801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800" dirty="0">
                <a:solidFill>
                  <a:schemeClr val="tx2"/>
                </a:solidFill>
              </a:rPr>
              <a:t>DENTRO DE NUESTRA MATERIAS ESTUDIAREMOS ENTRE OTRAS COSAS:</a:t>
            </a:r>
          </a:p>
          <a:p>
            <a:pPr lvl="1"/>
            <a:endParaRPr lang="es-ES" sz="1800">
              <a:solidFill>
                <a:schemeClr val="tx2"/>
              </a:solidFill>
            </a:endParaRPr>
          </a:p>
          <a:p>
            <a:pPr lvl="1"/>
            <a:r>
              <a:rPr lang="es-ES" sz="1800" dirty="0">
                <a:solidFill>
                  <a:schemeClr val="tx2"/>
                </a:solidFill>
              </a:rPr>
              <a:t>TIPOS DE PATRIMONIO. NATURAL, URBANO,CULTURAL, ARTÍSTICO.</a:t>
            </a:r>
          </a:p>
          <a:p>
            <a:pPr lvl="1"/>
            <a:r>
              <a:rPr lang="es-ES" sz="1800" dirty="0">
                <a:solidFill>
                  <a:schemeClr val="tx2"/>
                </a:solidFill>
              </a:rPr>
              <a:t>PATRIMONIO HISTÓRICO-ARTÍSTICO Y PATRIMONIO </a:t>
            </a:r>
            <a:r>
              <a:rPr lang="es-ES" sz="1800">
                <a:solidFill>
                  <a:schemeClr val="tx2"/>
                </a:solidFill>
              </a:rPr>
              <a:t>INMUEBLE.</a:t>
            </a:r>
            <a:endParaRPr lang="es-ES" sz="1800" dirty="0">
              <a:solidFill>
                <a:schemeClr val="tx2"/>
              </a:solidFill>
            </a:endParaRPr>
          </a:p>
          <a:p>
            <a:pPr lvl="1"/>
            <a:r>
              <a:rPr lang="es-ES" sz="1800" dirty="0">
                <a:solidFill>
                  <a:schemeClr val="tx2"/>
                </a:solidFill>
              </a:rPr>
              <a:t>PATRIMONIO ETNOGRÁFICO.</a:t>
            </a:r>
          </a:p>
          <a:p>
            <a:pPr lvl="1"/>
            <a:r>
              <a:rPr lang="es-ES" sz="1800" dirty="0">
                <a:solidFill>
                  <a:schemeClr val="tx2"/>
                </a:solidFill>
              </a:rPr>
              <a:t>RIQUEZA Y VARIEDAD PATRIMONIAL DE ANDALUCÍA.</a:t>
            </a:r>
          </a:p>
        </p:txBody>
      </p:sp>
    </p:spTree>
    <p:extLst>
      <p:ext uri="{BB962C8B-B14F-4D97-AF65-F5344CB8AC3E}">
        <p14:creationId xmlns:p14="http://schemas.microsoft.com/office/powerpoint/2010/main" val="21152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72A980-3FB1-E8B0-BA66-38B6F48C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r>
              <a:rPr lang="es-ES" sz="3600">
                <a:solidFill>
                  <a:schemeClr val="tx2"/>
                </a:solidFill>
              </a:rPr>
              <a:t>PARTICIPACIÓN EN PROGRAMAS EDUCATIVOS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4B6D7C-108A-BF4B-44C9-76858D6D0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00400"/>
            <a:ext cx="5410200" cy="259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1800" dirty="0">
                <a:solidFill>
                  <a:schemeClr val="tx2"/>
                </a:solidFill>
              </a:rPr>
              <a:t>EL IPEP, CON LA COLABORACIÓN DE NUESTRO ALUMNADO, PARTICIPA DESDE HACE VARIOS AÑOS, EN EL PROGRAMA EDUCATIVO "VIVIR Y SENTIR EL PATRIMONIO" CON GRAN ÉXITO Y ELEVADO NÚMERO DE PARTICIPANTES.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BDFF6D08-E7ED-4C03-45E0-6CB63DCC4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10400" y="1324187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7" name="Picture 31">
            <a:extLst>
              <a:ext uri="{FF2B5EF4-FFF2-40B4-BE49-F238E27FC236}">
                <a16:creationId xmlns:a16="http://schemas.microsoft.com/office/drawing/2014/main" id="{29DA4B2B-B54E-43B4-A1A4-EB704F7F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1" t="54841" r="-1"/>
          <a:stretch/>
        </p:blipFill>
        <p:spPr>
          <a:xfrm>
            <a:off x="0" y="0"/>
            <a:ext cx="872377" cy="838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751B06-6030-60A9-5C44-BDF351C1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638800" cy="15737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100">
                <a:solidFill>
                  <a:schemeClr val="tx2"/>
                </a:solidFill>
              </a:rPr>
              <a:t>¡¡¡ANÍMATE A CONOCER, SENTIR Y VIVIR NUESTRO PATRIMONIO!!!!</a:t>
            </a:r>
          </a:p>
          <a:p>
            <a:pPr>
              <a:lnSpc>
                <a:spcPct val="90000"/>
              </a:lnSpc>
            </a:pPr>
            <a:endParaRPr lang="es-ES" sz="310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81B883-9587-EC47-A3A6-3C5DFBEB5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160" y="559814"/>
            <a:ext cx="4633486" cy="157378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s-ES" sz="1800">
              <a:solidFill>
                <a:schemeClr val="tx2"/>
              </a:solidFill>
            </a:endParaRPr>
          </a:p>
          <a:p>
            <a:endParaRPr lang="es-ES" sz="1800">
              <a:solidFill>
                <a:schemeClr val="tx2"/>
              </a:solidFill>
            </a:endParaRPr>
          </a:p>
        </p:txBody>
      </p:sp>
      <p:pic>
        <p:nvPicPr>
          <p:cNvPr id="4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60303F61-1646-975E-0F30-936C8364CE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5852"/>
          <a:stretch/>
        </p:blipFill>
        <p:spPr>
          <a:xfrm>
            <a:off x="2612004" y="2385716"/>
            <a:ext cx="6967991" cy="39196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32610F-5445-4E12-87F6-F0591ABE7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1064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6</TotalTime>
  <Words>221</Words>
  <Application>Microsoft Office PowerPoint</Application>
  <PresentationFormat>Panorámica</PresentationFormat>
  <Paragraphs>21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AvenirNext LT Pro Medium</vt:lpstr>
      <vt:lpstr>Calibri</vt:lpstr>
      <vt:lpstr>BlockprintVTI</vt:lpstr>
      <vt:lpstr>PATRIMONIO CULTURAL DE ANDALUCIA </vt:lpstr>
      <vt:lpstr>¿QUÉ ES EL PATRIMONIO CULTURAL DE ANDALUCIA? </vt:lpstr>
      <vt:lpstr>NUESTRO PATRIMONIO CULTURAL</vt:lpstr>
      <vt:lpstr>¿QUÉ VAMOS A ESTUDIAR?</vt:lpstr>
      <vt:lpstr>PARTICIPACIÓN EN PROGRAMAS EDUCATIVOS</vt:lpstr>
      <vt:lpstr>¡¡¡ANÍMATE A CONOCER, SENTIR Y VIVIR NUESTRO PATRIMONIO!!!!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mariajesustamayo@ipepgranada.es</cp:lastModifiedBy>
  <cp:revision>171</cp:revision>
  <dcterms:created xsi:type="dcterms:W3CDTF">2023-07-05T07:50:40Z</dcterms:created>
  <dcterms:modified xsi:type="dcterms:W3CDTF">2023-07-05T08:48:16Z</dcterms:modified>
</cp:coreProperties>
</file>